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20" Type="http://schemas.openxmlformats.org/officeDocument/2006/relationships/slide" Target="slides/slide15.xml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22" Type="http://schemas.openxmlformats.org/officeDocument/2006/relationships/slide" Target="slides/slide17.xml"/><Relationship Id="rId44" Type="http://schemas.openxmlformats.org/officeDocument/2006/relationships/font" Target="fonts/Nunito-regular.fntdata"/><Relationship Id="rId21" Type="http://schemas.openxmlformats.org/officeDocument/2006/relationships/slide" Target="slides/slide16.xml"/><Relationship Id="rId43" Type="http://schemas.openxmlformats.org/officeDocument/2006/relationships/font" Target="fonts/ProximaNova-boldItalic.fntdata"/><Relationship Id="rId24" Type="http://schemas.openxmlformats.org/officeDocument/2006/relationships/slide" Target="slides/slide19.xml"/><Relationship Id="rId46" Type="http://schemas.openxmlformats.org/officeDocument/2006/relationships/font" Target="fonts/Nunito-italic.fntdata"/><Relationship Id="rId23" Type="http://schemas.openxmlformats.org/officeDocument/2006/relationships/slide" Target="slides/slide18.xml"/><Relationship Id="rId45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Nuni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687f7f1f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687f7f1f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687f7f1f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687f7f1f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b9ec9161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b9ec9161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46d5579a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46d5579a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b851d27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b851d27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b851d27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b851d27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87f7f1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87f7f1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bab3b8a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bab3b8a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bab3b8ad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bab3b8ad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46d5579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46d5579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851d27d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851d27d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687f7f1f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687f7f1f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 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687f7f1f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687f7f1f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 12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687f7f1f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687f7f1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 24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687f7f1f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687f7f1f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687f7f1f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687f7f1f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 17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46d5579ab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46d5579ab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687f7f1f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687f7f1f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 1, dia 10, dia 15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687f7f1f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687f7f1f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bab3b8ad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bab3b8a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bab3b8ad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bab3b8ad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6805d9813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6805d9813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bab3b85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bab3b85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bab3b85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bab3b85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bab3b85d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bab3b85d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bab3b85d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bab3b85d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6805d98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6805d98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6805d9813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6805d981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6805d9813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6805d9813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687f7f1f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687f7f1f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b9ec9161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b9ec9161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687f7f1f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687f7f1f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687f7f1f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687f7f1f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gif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cosmopolitan.com/es/famosos/noticias-famosos/a40310467/jurado-juicio-johnny-depp-amber-heard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87250" y="560325"/>
            <a:ext cx="83463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620">
                <a:latin typeface="Nunito"/>
                <a:ea typeface="Nunito"/>
                <a:cs typeface="Nunito"/>
                <a:sym typeface="Nunito"/>
              </a:rPr>
              <a:t>Análisis de sentimientos de las redes sociales en reacción al juicio público de Johnny Depp y Amber Heard</a:t>
            </a:r>
            <a:endParaRPr sz="36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39"/>
            <a:ext cx="81231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Laboratorio de Datos, Departamento de Física, FCEyN, UBA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Grupo 10 - Luisa Neukrantz, Matias Kychenthal, Facundo Pereyra y Oscar Martinez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820">
                <a:latin typeface="Nunito"/>
                <a:ea typeface="Nunito"/>
                <a:cs typeface="Nunito"/>
                <a:sym typeface="Nunito"/>
              </a:rPr>
              <a:t>24 de junio…</a:t>
            </a:r>
            <a:endParaRPr b="1" sz="182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00" y="2942275"/>
            <a:ext cx="8270000" cy="13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88" y="1199673"/>
            <a:ext cx="7600812" cy="13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800">
                <a:latin typeface="Nunito"/>
                <a:ea typeface="Nunito"/>
                <a:cs typeface="Nunito"/>
                <a:sym typeface="Nunito"/>
              </a:rPr>
              <a:t>25 de Junio…</a:t>
            </a:r>
            <a:r>
              <a:rPr b="1" lang="es" sz="1800">
                <a:latin typeface="Nunito"/>
                <a:ea typeface="Nunito"/>
                <a:cs typeface="Nunito"/>
                <a:sym typeface="Nunito"/>
              </a:rPr>
              <a:t>..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6875"/>
            <a:ext cx="8440276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049" y="516175"/>
            <a:ext cx="3798574" cy="41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/>
        </p:nvSpPr>
        <p:spPr>
          <a:xfrm>
            <a:off x="5042925" y="718375"/>
            <a:ext cx="30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416650" y="459750"/>
            <a:ext cx="4453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Usuarios que más twittearon:</a:t>
            </a:r>
            <a:endParaRPr b="1"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297325" y="573900"/>
            <a:ext cx="1933500" cy="1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Frases más twitteadas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925" y="258625"/>
            <a:ext cx="6797701" cy="462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0" y="2999350"/>
            <a:ext cx="2604225" cy="17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Palabras más utilizadas en tweets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00" y="1134700"/>
            <a:ext cx="3978807" cy="35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775" y="1202086"/>
            <a:ext cx="3978800" cy="3259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Análisis de sentimientos</a:t>
            </a:r>
            <a:endParaRPr b="1"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4472700" cy="21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Usamos el método de SentiLeaks() para analizar el </a:t>
            </a:r>
            <a:r>
              <a:rPr i="1" lang="es"/>
              <a:t>global_sentiment</a:t>
            </a:r>
            <a:r>
              <a:rPr lang="es"/>
              <a:t> de los tweets.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tradujeron los tweets al español usando el paquete </a:t>
            </a:r>
            <a:r>
              <a:rPr i="1" lang="es"/>
              <a:t>Translator</a:t>
            </a:r>
            <a:r>
              <a:rPr lang="es"/>
              <a:t> de </a:t>
            </a:r>
            <a:r>
              <a:rPr i="1" lang="es"/>
              <a:t>googletrans</a:t>
            </a:r>
            <a:r>
              <a:rPr lang="es"/>
              <a:t>.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206" y="238075"/>
            <a:ext cx="3911520" cy="32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872" y="3725047"/>
            <a:ext cx="5667850" cy="11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247525" y="3725050"/>
            <a:ext cx="318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Proxima Nova"/>
                <a:ea typeface="Proxima Nova"/>
                <a:cs typeface="Proxima Nova"/>
                <a:sym typeface="Proxima Nova"/>
              </a:rPr>
              <a:t>Ejemplo del .compute_sentiment():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Análisis de frases usando SentiLeak()</a:t>
            </a:r>
            <a:endParaRPr b="1"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3802800" cy="3416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filtraron los tweets donde aparece </a:t>
            </a:r>
            <a:r>
              <a:rPr b="1" lang="es"/>
              <a:t>“Johnny”</a:t>
            </a:r>
            <a:r>
              <a:rPr lang="es"/>
              <a:t> o </a:t>
            </a:r>
            <a:r>
              <a:rPr b="1" lang="es"/>
              <a:t>“Amber”</a:t>
            </a:r>
            <a:r>
              <a:rPr lang="es"/>
              <a:t> y se graficó el “</a:t>
            </a:r>
            <a:r>
              <a:rPr i="1" lang="es"/>
              <a:t>score global</a:t>
            </a:r>
            <a:r>
              <a:rPr lang="es"/>
              <a:t>”.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general </a:t>
            </a:r>
            <a:r>
              <a:rPr lang="es"/>
              <a:t>hubo</a:t>
            </a:r>
            <a:r>
              <a:rPr lang="es"/>
              <a:t> muchos comentarios </a:t>
            </a:r>
            <a:r>
              <a:rPr i="1" lang="es"/>
              <a:t>neutros</a:t>
            </a:r>
            <a:r>
              <a:rPr lang="es"/>
              <a:t> y más negativos que positivos.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Hubo</a:t>
            </a:r>
            <a:r>
              <a:rPr lang="es"/>
              <a:t> más tweets sobre Amber Heard, y en general más negativos que los de Johhny Depp.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800" y="1152475"/>
            <a:ext cx="4717699" cy="3511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26733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Porcentaje de sentimientos</a:t>
            </a:r>
            <a:endParaRPr b="1"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159300" y="1782050"/>
            <a:ext cx="2673300" cy="2696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Cantidad de datos totales Johhny: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highlight>
                  <a:schemeClr val="accent6"/>
                </a:highlight>
              </a:rPr>
              <a:t>3</a:t>
            </a:r>
            <a:r>
              <a:rPr b="1" lang="es">
                <a:highlight>
                  <a:schemeClr val="accent6"/>
                </a:highlight>
              </a:rPr>
              <a:t>643</a:t>
            </a:r>
            <a:endParaRPr b="1">
              <a:highlight>
                <a:schemeClr val="accent6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Cantidad de datos totales Amber: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highlight>
                  <a:schemeClr val="accent6"/>
                </a:highlight>
              </a:rPr>
              <a:t>2948</a:t>
            </a:r>
            <a:endParaRPr b="1">
              <a:highlight>
                <a:schemeClr val="accent6"/>
              </a:highlight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600" y="242625"/>
            <a:ext cx="2944400" cy="26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275" y="202225"/>
            <a:ext cx="2840325" cy="27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/>
        </p:nvSpPr>
        <p:spPr>
          <a:xfrm>
            <a:off x="3199800" y="3294350"/>
            <a:ext cx="5620200" cy="146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s" sz="1600">
                <a:latin typeface="Proxima Nova"/>
                <a:ea typeface="Proxima Nova"/>
                <a:cs typeface="Proxima Nova"/>
                <a:sym typeface="Proxima Nova"/>
              </a:rPr>
              <a:t>Amber recibió un 12% más de comentarios negativos.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s" sz="1600">
                <a:latin typeface="Proxima Nova"/>
                <a:ea typeface="Proxima Nova"/>
                <a:cs typeface="Proxima Nova"/>
                <a:sym typeface="Proxima Nova"/>
              </a:rPr>
              <a:t>Los comentarios positivos en proporción son iguales.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s" sz="1600">
                <a:latin typeface="Proxima Nova"/>
                <a:ea typeface="Proxima Nova"/>
                <a:cs typeface="Proxima Nova"/>
                <a:sym typeface="Proxima Nova"/>
              </a:rPr>
              <a:t>Hay más comentarios neutros sobre Johhny, por lo que los tweets sobre Amber son más polarizadores o polémicos.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Conclusiones generales del DF de Twitter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46302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data frame analiza los tweets de 1 semana entre el 20 y 26, pero solo los </a:t>
            </a:r>
            <a:r>
              <a:rPr lang="es"/>
              <a:t>días</a:t>
            </a:r>
            <a:r>
              <a:rPr lang="es"/>
              <a:t> 21 al 25 están completos.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horarios donde más se publicó fue </a:t>
            </a:r>
            <a:r>
              <a:rPr lang="es"/>
              <a:t>después</a:t>
            </a:r>
            <a:r>
              <a:rPr lang="es"/>
              <a:t> de las 12 hs, las personas que twittean no madrugan.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este data frame, los tweets sobre Amber Heard fueron más negativos que los de Johnny según el puntaje de SentiLeaks().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800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1482300" y="389375"/>
            <a:ext cx="6179400" cy="786000"/>
          </a:xfrm>
          <a:prstGeom prst="rect">
            <a:avLst/>
          </a:prstGeom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Youtube - Análisis</a:t>
            </a:r>
            <a:endParaRPr sz="3400"/>
          </a:p>
        </p:txBody>
      </p:sp>
      <p:sp>
        <p:nvSpPr>
          <p:cNvPr id="183" name="Google Shape;183;p31"/>
          <p:cNvSpPr txBox="1"/>
          <p:nvPr/>
        </p:nvSpPr>
        <p:spPr>
          <a:xfrm>
            <a:off x="621425" y="1781875"/>
            <a:ext cx="72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1025700" y="1662100"/>
            <a:ext cx="6311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s" sz="1700">
                <a:latin typeface="Proxima Nova"/>
                <a:ea typeface="Proxima Nova"/>
                <a:cs typeface="Proxima Nova"/>
                <a:sym typeface="Proxima Nova"/>
              </a:rPr>
              <a:t>Son 24 días de juicio (hay 4 días faltantes)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roxima Nova"/>
              <a:buChar char="●"/>
            </a:pPr>
            <a:r>
              <a:rPr lang="es" sz="1700">
                <a:latin typeface="Proxima Nova"/>
                <a:ea typeface="Proxima Nova"/>
                <a:cs typeface="Proxima Nova"/>
                <a:sym typeface="Proxima Nova"/>
              </a:rPr>
              <a:t>Los datos se obtuvieron de kaggle.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667350" y="1316400"/>
            <a:ext cx="78093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600">
                <a:latin typeface="Nunito"/>
                <a:ea typeface="Nunito"/>
                <a:cs typeface="Nunito"/>
                <a:sym typeface="Nunito"/>
              </a:rPr>
              <a:t>Recuerde:</a:t>
            </a:r>
            <a:r>
              <a:rPr i="1" lang="es" sz="2600">
                <a:latin typeface="Nunito"/>
                <a:ea typeface="Nunito"/>
                <a:cs typeface="Nunito"/>
                <a:sym typeface="Nunito"/>
              </a:rPr>
              <a:t> solo estamos analizando el impacto de las redes sociales en el juicio, no el juicio en sí.</a:t>
            </a:r>
            <a:endParaRPr i="1" sz="2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225" y="152400"/>
            <a:ext cx="6631551" cy="46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/>
        </p:nvSpPr>
        <p:spPr>
          <a:xfrm>
            <a:off x="7155925" y="4627775"/>
            <a:ext cx="23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Words Cloud Dia 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825" y="152400"/>
            <a:ext cx="6737076" cy="47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7240250" y="4627800"/>
            <a:ext cx="17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Words Cloud dia 12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75" y="43850"/>
            <a:ext cx="700894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/>
        </p:nvSpPr>
        <p:spPr>
          <a:xfrm>
            <a:off x="7423450" y="4641350"/>
            <a:ext cx="17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Words Cloud dia 24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125" y="152400"/>
            <a:ext cx="700894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/>
        </p:nvSpPr>
        <p:spPr>
          <a:xfrm>
            <a:off x="7423475" y="4621000"/>
            <a:ext cx="18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Words Cloud dia 10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400" y="118475"/>
            <a:ext cx="700894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7348825" y="44988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roxima Nova"/>
                <a:ea typeface="Proxima Nova"/>
                <a:cs typeface="Proxima Nova"/>
                <a:sym typeface="Proxima Nova"/>
              </a:rPr>
              <a:t>Words Cloud dia 17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Idioma del chat de YouTube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675"/>
            <a:ext cx="4439726" cy="284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925" y="1673550"/>
            <a:ext cx="4571999" cy="293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 txBox="1"/>
          <p:nvPr/>
        </p:nvSpPr>
        <p:spPr>
          <a:xfrm>
            <a:off x="2112888" y="2866225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Proxima Nova"/>
                <a:ea typeface="Proxima Nova"/>
                <a:cs typeface="Proxima Nova"/>
                <a:sym typeface="Proxima Nova"/>
              </a:rPr>
              <a:t>Dia 1</a:t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6704100" y="4607875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Proxima Nova"/>
                <a:ea typeface="Proxima Nova"/>
                <a:cs typeface="Proxima Nova"/>
                <a:sym typeface="Proxima Nova"/>
              </a:rPr>
              <a:t>Dia 10</a:t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25" y="87675"/>
            <a:ext cx="753918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/>
          <p:nvPr/>
        </p:nvSpPr>
        <p:spPr>
          <a:xfrm rot="-5400000">
            <a:off x="1871100" y="4504004"/>
            <a:ext cx="295200" cy="800700"/>
          </a:xfrm>
          <a:prstGeom prst="bentArrow">
            <a:avLst>
              <a:gd fmla="val 25000" name="adj1"/>
              <a:gd fmla="val 47264" name="adj2"/>
              <a:gd fmla="val 34237" name="adj3"/>
              <a:gd fmla="val 4521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9"/>
          <p:cNvSpPr txBox="1"/>
          <p:nvPr/>
        </p:nvSpPr>
        <p:spPr>
          <a:xfrm>
            <a:off x="4476438" y="4785225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Proxima Nova"/>
                <a:ea typeface="Proxima Nova"/>
                <a:cs typeface="Proxima Nova"/>
                <a:sym typeface="Proxima Nova"/>
              </a:rPr>
              <a:t>Dia 15</a:t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1554750" y="351875"/>
            <a:ext cx="603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sentimiento durante el juicio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209625" y="1152475"/>
            <a:ext cx="27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Se muestra un incremento en los mensajes, con un pico en el día 24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800" y="1113200"/>
            <a:ext cx="58293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175" y="1152475"/>
            <a:ext cx="6135825" cy="3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152475"/>
            <a:ext cx="26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Se observa un pico máximo en el último día (resolución del caso)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Un poco de contexto…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El actor Johnny Depp estuvo brevemente casado con la actriz entre el 2015 y el 2016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 diciembre del </a:t>
            </a:r>
            <a:r>
              <a:rPr b="1"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2018 </a:t>
            </a: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 actriz escribió un columna en </a:t>
            </a:r>
            <a:r>
              <a:rPr b="1"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Washington Post </a:t>
            </a: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 la que se </a:t>
            </a: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describe</a:t>
            </a: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</a:t>
            </a: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</a:t>
            </a: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 </a:t>
            </a: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una figura pública que representaba el abuso doméstico.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 el </a:t>
            </a:r>
            <a:r>
              <a:rPr b="1"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2019 </a:t>
            </a: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Johnny Depp demandó a Amber heard por $50 millones de dólares por difamación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El juicio se llevó a cabo en el </a:t>
            </a:r>
            <a:r>
              <a:rPr b="1"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Tribunal de Circuito del Condado de Fairfax </a:t>
            </a: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(Virginia), el cual </a:t>
            </a:r>
            <a:r>
              <a:rPr b="1"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fue transmitido en vivo por el canal de YouTube y en televisión por la multiplataforma</a:t>
            </a:r>
            <a:r>
              <a:rPr b="1" lang="es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1" lang="es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Law&amp;Crime</a:t>
            </a:r>
            <a:endParaRPr b="1" i="1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Nunito"/>
              <a:buChar char="●"/>
            </a:pPr>
            <a:r>
              <a:rPr b="1"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El juicio inició el 12 de abril 2022</a:t>
            </a: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y las audiencias se llevaron a cabo de lunes a jueves, de 10am a 5pm (hora local de Virginia), con viernes libres.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El juicio oral </a:t>
            </a:r>
            <a:r>
              <a:rPr b="1"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llegó a su final el 31 de mayo del 2022 </a:t>
            </a:r>
            <a:r>
              <a:rPr lang="es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después de 24 días dónde el jurado finalmente declara a Amber Heard culpable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172200"/>
            <a:ext cx="39033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Amber vs Johnny</a:t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277025" y="1324700"/>
            <a:ext cx="36087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Se filtraron los mensajes </a:t>
            </a:r>
            <a:r>
              <a:rPr lang="es">
                <a:solidFill>
                  <a:schemeClr val="dk1"/>
                </a:solidFill>
              </a:rPr>
              <a:t>donde aparecía</a:t>
            </a:r>
            <a:r>
              <a:rPr lang="es">
                <a:solidFill>
                  <a:schemeClr val="dk1"/>
                </a:solidFill>
              </a:rPr>
              <a:t> “</a:t>
            </a:r>
            <a:r>
              <a:rPr b="1" lang="es">
                <a:solidFill>
                  <a:schemeClr val="dk1"/>
                </a:solidFill>
              </a:rPr>
              <a:t>Johnny</a:t>
            </a:r>
            <a:r>
              <a:rPr lang="es">
                <a:solidFill>
                  <a:schemeClr val="dk1"/>
                </a:solidFill>
              </a:rPr>
              <a:t>” o “</a:t>
            </a:r>
            <a:r>
              <a:rPr b="1" lang="es">
                <a:solidFill>
                  <a:schemeClr val="dk1"/>
                </a:solidFill>
              </a:rPr>
              <a:t>Amber</a:t>
            </a:r>
            <a:r>
              <a:rPr lang="es">
                <a:solidFill>
                  <a:schemeClr val="dk1"/>
                </a:solidFill>
              </a:rPr>
              <a:t>” </a:t>
            </a:r>
            <a:r>
              <a:rPr lang="es">
                <a:solidFill>
                  <a:schemeClr val="dk1"/>
                </a:solidFill>
              </a:rPr>
              <a:t>únicamente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Hay una diferencia clara a favor de Johnny (tanto sea en comentarios negativos como positivos).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650" y="0"/>
            <a:ext cx="4664351" cy="25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650" y="2510075"/>
            <a:ext cx="4664351" cy="2510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1165200" y="452500"/>
            <a:ext cx="71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 generales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¿Cómo impactó que se haga público un juicio en la opinión pública a través de las redes sociales?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Como se vió en la figura de autores: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día 1 hubo alrededor de 7000 personas		—&gt; 47000   mensajes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día 24 hubo alrededor de 84000 personas	—&gt; 180000 mensajes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opinión pública sacó un veredicto antes de que el oficial saliera, esto provocó que la imagen de Amber cayera.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25" y="291975"/>
            <a:ext cx="5318100" cy="1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601" y="92550"/>
            <a:ext cx="3577099" cy="229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 rotWithShape="1">
          <a:blip r:embed="rId5">
            <a:alphaModFix/>
          </a:blip>
          <a:srcRect b="0" l="0" r="0" t="3081"/>
          <a:stretch/>
        </p:blipFill>
        <p:spPr>
          <a:xfrm>
            <a:off x="1544975" y="2390100"/>
            <a:ext cx="4419600" cy="242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311700" y="1018225"/>
            <a:ext cx="8520600" cy="3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¿Tuvieron impacto las redes sociales en el desarrollo del juicio?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Jurado X del juicio: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“Hemos seguido las pruebas. Yo mismo y al menos otros dos miembros del jurado no usamos Twitter ni Facebook. Otros que sí lo hacían se empeñaron en no hablar de ello.”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Fuente: </a:t>
            </a:r>
            <a:r>
              <a:rPr lang="es" sz="14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https://www.cosmopolitan.com/es/famosos/noticias-famosos/a40310467/jurado-juicio-johnny-depp-amber-heard/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097" y="820950"/>
            <a:ext cx="4137803" cy="413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 txBox="1"/>
          <p:nvPr>
            <p:ph type="title"/>
          </p:nvPr>
        </p:nvSpPr>
        <p:spPr>
          <a:xfrm>
            <a:off x="311700" y="10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20"/>
              <a:t>¡Gracias</a:t>
            </a:r>
            <a:r>
              <a:rPr lang="es" sz="2920"/>
              <a:t>, buen viernes!</a:t>
            </a:r>
            <a:endParaRPr sz="29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Nunito"/>
                <a:ea typeface="Nunito"/>
                <a:cs typeface="Nunito"/>
                <a:sym typeface="Nunito"/>
              </a:rPr>
              <a:t>Preguntas que nos queremos responder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379275"/>
            <a:ext cx="8520600" cy="3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¿Tuvieron impacto las redes sociales en el desarrollo del juicio?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¿Cómo impactó que se haga público un juicio en la opinión pública a través de las redes sociales? </a:t>
            </a:r>
            <a:endParaRPr b="1"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Twitter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49375"/>
            <a:ext cx="5924700" cy="4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DataFrame con el que trabajamos 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Tenemos datos de  </a:t>
            </a:r>
            <a:r>
              <a:rPr b="1" lang="es">
                <a:solidFill>
                  <a:schemeClr val="dk1"/>
                </a:solidFill>
              </a:rPr>
              <a:t>los días del 20/06/2022 al 26/06/2022 </a:t>
            </a:r>
            <a:r>
              <a:rPr lang="es">
                <a:solidFill>
                  <a:schemeClr val="dk1"/>
                </a:solidFill>
              </a:rPr>
              <a:t>(después del juicio)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Columnas con las que trabajamos: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[“data”, “time”, “username”, “tweet”, “language”, “likes”]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Nuestra base de datos cuenta con </a:t>
            </a:r>
            <a:r>
              <a:rPr b="1" lang="es">
                <a:solidFill>
                  <a:schemeClr val="dk1"/>
                </a:solidFill>
              </a:rPr>
              <a:t>9.870 tweets.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dk1"/>
                </a:solidFill>
              </a:rPr>
              <a:t>Link: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16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https://www.kaggle.com/datasets/towhidultonmoy/twitter-reacts-to-johnny-depps-win-dataset</a:t>
            </a:r>
            <a:endParaRPr sz="1316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625" y="445025"/>
            <a:ext cx="2098500" cy="17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Nunito"/>
                <a:ea typeface="Nunito"/>
                <a:cs typeface="Nunito"/>
                <a:sym typeface="Nunito"/>
              </a:rPr>
              <a:t>Idiomas de Tweets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2200"/>
            <a:ext cx="8106351" cy="31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25" y="1307413"/>
            <a:ext cx="4738599" cy="252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800" y="1479638"/>
            <a:ext cx="2778225" cy="23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790200" y="373550"/>
            <a:ext cx="7528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Nunito"/>
                <a:ea typeface="Nunito"/>
                <a:cs typeface="Nunito"/>
                <a:sym typeface="Nunito"/>
              </a:rPr>
              <a:t>Mayor actividad en twitter por día y por hora</a:t>
            </a:r>
            <a:endParaRPr b="1" sz="2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598" y="549912"/>
            <a:ext cx="5446801" cy="40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387925" y="632150"/>
            <a:ext cx="15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632100" y="694075"/>
            <a:ext cx="2057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Generalmente se twittea más durante la tarde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El día 25 de Junio aparece como que se twitteo bastante a la madrugada → continuación de la noche del 24 de junio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25" y="1266013"/>
            <a:ext cx="5801325" cy="17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384225" y="285050"/>
            <a:ext cx="568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Nunito"/>
                <a:ea typeface="Nunito"/>
                <a:cs typeface="Nunito"/>
                <a:sym typeface="Nunito"/>
              </a:rPr>
              <a:t>23 de Junio…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603" y="3094825"/>
            <a:ext cx="6265073" cy="17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